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75213" cy="427672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70" userDrawn="1">
          <p15:clr>
            <a:srgbClr val="A4A3A4"/>
          </p15:clr>
        </p15:guide>
        <p15:guide id="2" pos="944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C2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8" d="100"/>
          <a:sy n="18" d="100"/>
        </p:scale>
        <p:origin x="2370" y="168"/>
      </p:cViewPr>
      <p:guideLst>
        <p:guide orient="horz" pos="13470"/>
        <p:guide pos="944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6999180"/>
            <a:ext cx="25733931" cy="14889339"/>
          </a:xfrm>
          <a:prstGeom prst="rect">
            <a:avLst/>
          </a:prstGeom>
        </p:spPr>
        <p:txBody>
          <a:bodyPr anchor="b"/>
          <a:lstStyle>
            <a:lvl1pPr algn="ctr">
              <a:defRPr sz="1986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62709"/>
            <a:ext cx="22706410" cy="103255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81421" y="39638914"/>
            <a:ext cx="6811923" cy="2276960"/>
          </a:xfrm>
          <a:prstGeom prst="rect">
            <a:avLst/>
          </a:prstGeom>
        </p:spPr>
        <p:txBody>
          <a:bodyPr/>
          <a:lstStyle/>
          <a:p>
            <a:fld id="{35FCB2F9-9E1E-42FC-9381-0B9A3CFB98F8}" type="datetimeFigureOut">
              <a:rPr lang="ko-KR" altLang="en-US" smtClean="0"/>
              <a:t>2024-11-11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028665" y="39638914"/>
            <a:ext cx="10217884" cy="2276960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381869" y="39638914"/>
            <a:ext cx="6811923" cy="2276960"/>
          </a:xfrm>
          <a:prstGeom prst="rect">
            <a:avLst/>
          </a:prstGeom>
        </p:spPr>
        <p:txBody>
          <a:bodyPr/>
          <a:lstStyle/>
          <a:p>
            <a:fld id="{A5DCE906-EC5C-4AA5-985B-5019C0420F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2261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1421" y="2276970"/>
            <a:ext cx="26112371" cy="8266358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1" y="11384800"/>
            <a:ext cx="26112371" cy="2713542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81421" y="39638914"/>
            <a:ext cx="6811923" cy="2276960"/>
          </a:xfrm>
          <a:prstGeom prst="rect">
            <a:avLst/>
          </a:prstGeom>
        </p:spPr>
        <p:txBody>
          <a:bodyPr/>
          <a:lstStyle/>
          <a:p>
            <a:fld id="{35FCB2F9-9E1E-42FC-9381-0B9A3CFB98F8}" type="datetimeFigureOut">
              <a:rPr lang="ko-KR" altLang="en-US" smtClean="0"/>
              <a:t>2024-11-11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028665" y="39638914"/>
            <a:ext cx="10217884" cy="2276960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381869" y="39638914"/>
            <a:ext cx="6811923" cy="2276960"/>
          </a:xfrm>
          <a:prstGeom prst="rect">
            <a:avLst/>
          </a:prstGeom>
        </p:spPr>
        <p:txBody>
          <a:bodyPr/>
          <a:lstStyle/>
          <a:p>
            <a:fld id="{A5DCE906-EC5C-4AA5-985B-5019C0420F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4942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6960"/>
            <a:ext cx="6528093" cy="3624326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6960"/>
            <a:ext cx="19205838" cy="3624326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81421" y="39638914"/>
            <a:ext cx="6811923" cy="2276960"/>
          </a:xfrm>
          <a:prstGeom prst="rect">
            <a:avLst/>
          </a:prstGeom>
        </p:spPr>
        <p:txBody>
          <a:bodyPr/>
          <a:lstStyle/>
          <a:p>
            <a:fld id="{35FCB2F9-9E1E-42FC-9381-0B9A3CFB98F8}" type="datetimeFigureOut">
              <a:rPr lang="ko-KR" altLang="en-US" smtClean="0"/>
              <a:t>2024-11-11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028665" y="39638914"/>
            <a:ext cx="10217884" cy="2276960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381869" y="39638914"/>
            <a:ext cx="6811923" cy="2276960"/>
          </a:xfrm>
          <a:prstGeom prst="rect">
            <a:avLst/>
          </a:prstGeom>
        </p:spPr>
        <p:txBody>
          <a:bodyPr/>
          <a:lstStyle/>
          <a:p>
            <a:fld id="{A5DCE906-EC5C-4AA5-985B-5019C0420F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6205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1421" y="2276970"/>
            <a:ext cx="26112371" cy="8266358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1421" y="11384800"/>
            <a:ext cx="26112371" cy="271354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81421" y="39638914"/>
            <a:ext cx="6811923" cy="2276960"/>
          </a:xfrm>
          <a:prstGeom prst="rect">
            <a:avLst/>
          </a:prstGeom>
        </p:spPr>
        <p:txBody>
          <a:bodyPr/>
          <a:lstStyle/>
          <a:p>
            <a:fld id="{35FCB2F9-9E1E-42FC-9381-0B9A3CFB98F8}" type="datetimeFigureOut">
              <a:rPr lang="ko-KR" altLang="en-US" smtClean="0"/>
              <a:t>2024-11-11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028665" y="39638914"/>
            <a:ext cx="10217884" cy="2276960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381869" y="39638914"/>
            <a:ext cx="6811923" cy="2276960"/>
          </a:xfrm>
          <a:prstGeom prst="rect">
            <a:avLst/>
          </a:prstGeom>
        </p:spPr>
        <p:txBody>
          <a:bodyPr/>
          <a:lstStyle/>
          <a:p>
            <a:fld id="{A5DCE906-EC5C-4AA5-985B-5019C0420F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0676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62125"/>
            <a:ext cx="26112371" cy="17789985"/>
          </a:xfrm>
          <a:prstGeom prst="rect">
            <a:avLst/>
          </a:prstGeom>
        </p:spPr>
        <p:txBody>
          <a:bodyPr anchor="b"/>
          <a:lstStyle>
            <a:lvl1pPr>
              <a:defRPr sz="1986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20410"/>
            <a:ext cx="26112371" cy="93553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81421" y="39638914"/>
            <a:ext cx="6811923" cy="2276960"/>
          </a:xfrm>
          <a:prstGeom prst="rect">
            <a:avLst/>
          </a:prstGeom>
        </p:spPr>
        <p:txBody>
          <a:bodyPr/>
          <a:lstStyle/>
          <a:p>
            <a:fld id="{35FCB2F9-9E1E-42FC-9381-0B9A3CFB98F8}" type="datetimeFigureOut">
              <a:rPr lang="ko-KR" altLang="en-US" smtClean="0"/>
              <a:t>2024-11-11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028665" y="39638914"/>
            <a:ext cx="10217884" cy="2276960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381869" y="39638914"/>
            <a:ext cx="6811923" cy="2276960"/>
          </a:xfrm>
          <a:prstGeom prst="rect">
            <a:avLst/>
          </a:prstGeom>
        </p:spPr>
        <p:txBody>
          <a:bodyPr/>
          <a:lstStyle/>
          <a:p>
            <a:fld id="{A5DCE906-EC5C-4AA5-985B-5019C0420F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2859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1421" y="2276970"/>
            <a:ext cx="26112371" cy="8266358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84800"/>
            <a:ext cx="12866966" cy="271354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84800"/>
            <a:ext cx="12866966" cy="271354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81421" y="39638914"/>
            <a:ext cx="6811923" cy="2276960"/>
          </a:xfrm>
          <a:prstGeom prst="rect">
            <a:avLst/>
          </a:prstGeom>
        </p:spPr>
        <p:txBody>
          <a:bodyPr/>
          <a:lstStyle/>
          <a:p>
            <a:fld id="{35FCB2F9-9E1E-42FC-9381-0B9A3CFB98F8}" type="datetimeFigureOut">
              <a:rPr lang="ko-KR" altLang="en-US" smtClean="0"/>
              <a:t>2024-11-11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028665" y="39638914"/>
            <a:ext cx="10217884" cy="2276960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381869" y="39638914"/>
            <a:ext cx="6811923" cy="2276960"/>
          </a:xfrm>
          <a:prstGeom prst="rect">
            <a:avLst/>
          </a:prstGeom>
        </p:spPr>
        <p:txBody>
          <a:bodyPr/>
          <a:lstStyle/>
          <a:p>
            <a:fld id="{A5DCE906-EC5C-4AA5-985B-5019C0420F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6994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6970"/>
            <a:ext cx="26112371" cy="8266358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83919"/>
            <a:ext cx="12807832" cy="513800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21926"/>
            <a:ext cx="12807832" cy="22977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83919"/>
            <a:ext cx="12870909" cy="513800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21926"/>
            <a:ext cx="12870909" cy="22977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081421" y="39638914"/>
            <a:ext cx="6811923" cy="2276960"/>
          </a:xfrm>
          <a:prstGeom prst="rect">
            <a:avLst/>
          </a:prstGeom>
        </p:spPr>
        <p:txBody>
          <a:bodyPr/>
          <a:lstStyle/>
          <a:p>
            <a:fld id="{35FCB2F9-9E1E-42FC-9381-0B9A3CFB98F8}" type="datetimeFigureOut">
              <a:rPr lang="ko-KR" altLang="en-US" smtClean="0"/>
              <a:t>2024-11-11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0028665" y="39638914"/>
            <a:ext cx="10217884" cy="2276960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1381869" y="39638914"/>
            <a:ext cx="6811923" cy="2276960"/>
          </a:xfrm>
          <a:prstGeom prst="rect">
            <a:avLst/>
          </a:prstGeom>
        </p:spPr>
        <p:txBody>
          <a:bodyPr/>
          <a:lstStyle/>
          <a:p>
            <a:fld id="{A5DCE906-EC5C-4AA5-985B-5019C0420F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0559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1421" y="2276970"/>
            <a:ext cx="26112371" cy="8266358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081421" y="39638914"/>
            <a:ext cx="6811923" cy="2276960"/>
          </a:xfrm>
          <a:prstGeom prst="rect">
            <a:avLst/>
          </a:prstGeom>
        </p:spPr>
        <p:txBody>
          <a:bodyPr/>
          <a:lstStyle/>
          <a:p>
            <a:fld id="{35FCB2F9-9E1E-42FC-9381-0B9A3CFB98F8}" type="datetimeFigureOut">
              <a:rPr lang="ko-KR" altLang="en-US" smtClean="0"/>
              <a:t>2024-11-11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028665" y="39638914"/>
            <a:ext cx="10217884" cy="2276960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1381869" y="39638914"/>
            <a:ext cx="6811923" cy="2276960"/>
          </a:xfrm>
          <a:prstGeom prst="rect">
            <a:avLst/>
          </a:prstGeom>
        </p:spPr>
        <p:txBody>
          <a:bodyPr/>
          <a:lstStyle/>
          <a:p>
            <a:fld id="{A5DCE906-EC5C-4AA5-985B-5019C0420F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0565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081421" y="39638914"/>
            <a:ext cx="6811923" cy="2276960"/>
          </a:xfrm>
          <a:prstGeom prst="rect">
            <a:avLst/>
          </a:prstGeom>
        </p:spPr>
        <p:txBody>
          <a:bodyPr/>
          <a:lstStyle/>
          <a:p>
            <a:fld id="{35FCB2F9-9E1E-42FC-9381-0B9A3CFB98F8}" type="datetimeFigureOut">
              <a:rPr lang="ko-KR" altLang="en-US" smtClean="0"/>
              <a:t>2024-11-11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028665" y="39638914"/>
            <a:ext cx="10217884" cy="2276960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1381869" y="39638914"/>
            <a:ext cx="6811923" cy="2276960"/>
          </a:xfrm>
          <a:prstGeom prst="rect">
            <a:avLst/>
          </a:prstGeom>
        </p:spPr>
        <p:txBody>
          <a:bodyPr/>
          <a:lstStyle/>
          <a:p>
            <a:fld id="{A5DCE906-EC5C-4AA5-985B-5019C0420F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918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1150"/>
            <a:ext cx="9764544" cy="9979025"/>
          </a:xfrm>
          <a:prstGeom prst="rect">
            <a:avLst/>
          </a:prstGeom>
        </p:spPr>
        <p:txBody>
          <a:bodyPr anchor="b"/>
          <a:lstStyle>
            <a:lvl1pPr>
              <a:defRPr sz="1059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57701"/>
            <a:ext cx="15326827" cy="30392467"/>
          </a:xfrm>
          <a:prstGeom prst="rect">
            <a:avLst/>
          </a:prstGeo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30175"/>
            <a:ext cx="9764544" cy="237694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81421" y="39638914"/>
            <a:ext cx="6811923" cy="2276960"/>
          </a:xfrm>
          <a:prstGeom prst="rect">
            <a:avLst/>
          </a:prstGeom>
        </p:spPr>
        <p:txBody>
          <a:bodyPr/>
          <a:lstStyle/>
          <a:p>
            <a:fld id="{35FCB2F9-9E1E-42FC-9381-0B9A3CFB98F8}" type="datetimeFigureOut">
              <a:rPr lang="ko-KR" altLang="en-US" smtClean="0"/>
              <a:t>2024-11-11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028665" y="39638914"/>
            <a:ext cx="10217884" cy="2276960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381869" y="39638914"/>
            <a:ext cx="6811923" cy="2276960"/>
          </a:xfrm>
          <a:prstGeom prst="rect">
            <a:avLst/>
          </a:prstGeom>
        </p:spPr>
        <p:txBody>
          <a:bodyPr/>
          <a:lstStyle/>
          <a:p>
            <a:fld id="{A5DCE906-EC5C-4AA5-985B-5019C0420F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4513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1150"/>
            <a:ext cx="9764544" cy="9979025"/>
          </a:xfrm>
          <a:prstGeom prst="rect">
            <a:avLst/>
          </a:prstGeom>
        </p:spPr>
        <p:txBody>
          <a:bodyPr anchor="b"/>
          <a:lstStyle>
            <a:lvl1pPr>
              <a:defRPr sz="1059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57701"/>
            <a:ext cx="15326827" cy="3039246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30175"/>
            <a:ext cx="9764544" cy="237694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81421" y="39638914"/>
            <a:ext cx="6811923" cy="2276960"/>
          </a:xfrm>
          <a:prstGeom prst="rect">
            <a:avLst/>
          </a:prstGeom>
        </p:spPr>
        <p:txBody>
          <a:bodyPr/>
          <a:lstStyle/>
          <a:p>
            <a:fld id="{35FCB2F9-9E1E-42FC-9381-0B9A3CFB98F8}" type="datetimeFigureOut">
              <a:rPr lang="ko-KR" altLang="en-US" smtClean="0"/>
              <a:t>2024-11-11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028665" y="39638914"/>
            <a:ext cx="10217884" cy="2276960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381869" y="39638914"/>
            <a:ext cx="6811923" cy="2276960"/>
          </a:xfrm>
          <a:prstGeom prst="rect">
            <a:avLst/>
          </a:prstGeom>
        </p:spPr>
        <p:txBody>
          <a:bodyPr/>
          <a:lstStyle/>
          <a:p>
            <a:fld id="{A5DCE906-EC5C-4AA5-985B-5019C0420F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7620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C2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029A2FF-84F3-4CD1-811F-CEE6ACBB969B}"/>
              </a:ext>
            </a:extLst>
          </p:cNvPr>
          <p:cNvSpPr txBox="1"/>
          <p:nvPr userDrawn="1"/>
        </p:nvSpPr>
        <p:spPr>
          <a:xfrm>
            <a:off x="0" y="3217905"/>
            <a:ext cx="305441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tx1"/>
                </a:solidFill>
                <a:latin typeface="DIN" panose="02000503040000020003" pitchFamily="2" charset="0"/>
                <a:cs typeface="Arial" panose="020B0604020202020204" pitchFamily="34" charset="0"/>
              </a:rPr>
              <a:t>12th International Conference on Robot Intelligence Technology and Applications</a:t>
            </a:r>
          </a:p>
          <a:p>
            <a:pPr algn="ctr"/>
            <a:r>
              <a:rPr lang="en-US" altLang="ko-KR" sz="6000" dirty="0">
                <a:solidFill>
                  <a:schemeClr val="tx1"/>
                </a:solidFill>
                <a:latin typeface="DIN" panose="02000503040000020003" pitchFamily="2" charset="0"/>
                <a:cs typeface="Arial" panose="020B0604020202020204" pitchFamily="34" charset="0"/>
              </a:rPr>
              <a:t>UNIST, Ulsan, Korea | December 4 - 7, 2024</a:t>
            </a:r>
            <a:endParaRPr lang="ko-KR" altLang="en-US" sz="6000" dirty="0">
              <a:solidFill>
                <a:schemeClr val="tx1"/>
              </a:solidFill>
              <a:latin typeface="DIN" panose="02000503040000020003" pitchFamily="2" charset="0"/>
              <a:cs typeface="Arial" panose="020B0604020202020204" pitchFamily="34" charset="0"/>
            </a:endParaRPr>
          </a:p>
        </p:txBody>
      </p:sp>
      <p:sp>
        <p:nvSpPr>
          <p:cNvPr id="9" name="角丸四角形 6">
            <a:extLst>
              <a:ext uri="{FF2B5EF4-FFF2-40B4-BE49-F238E27FC236}">
                <a16:creationId xmlns:a16="http://schemas.microsoft.com/office/drawing/2014/main" id="{97D7E3E0-CDA7-432E-BB48-BA18BB059DB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4650" y="5610427"/>
            <a:ext cx="28218064" cy="34718334"/>
          </a:xfrm>
          <a:prstGeom prst="roundRect">
            <a:avLst>
              <a:gd name="adj" fmla="val 2411"/>
            </a:avLst>
          </a:prstGeom>
          <a:solidFill>
            <a:srgbClr val="FFFFFF"/>
          </a:solidFill>
          <a:ln w="9525" algn="ctr">
            <a:noFill/>
            <a:round/>
            <a:headEnd/>
            <a:tailEnd/>
          </a:ln>
        </p:spPr>
        <p:txBody>
          <a:bodyPr lIns="129304" tIns="64651" rIns="129304" bIns="64651"/>
          <a:lstStyle/>
          <a:p>
            <a:endParaRPr lang="ja-JP" altLang="en-US" sz="3400" dirty="0">
              <a:ea typeface="MS PGothic" panose="020B0600070205080204" pitchFamily="34" charset="-128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83C3E8B-34A7-43D9-85E7-277357ADFF8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303" y="431035"/>
            <a:ext cx="5607648" cy="280382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D2A8A85-28E2-4FC2-AD67-0EE693C42C4B}"/>
              </a:ext>
            </a:extLst>
          </p:cNvPr>
          <p:cNvSpPr txBox="1"/>
          <p:nvPr userDrawn="1"/>
        </p:nvSpPr>
        <p:spPr>
          <a:xfrm>
            <a:off x="15379660" y="332680"/>
            <a:ext cx="5551520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0" b="1" dirty="0">
                <a:solidFill>
                  <a:schemeClr val="bg1"/>
                </a:solidFill>
                <a:latin typeface="DIN" panose="02000503040000020003" pitchFamily="2" charset="0"/>
                <a:ea typeface="Kozuka Mincho Pro H" panose="02020A00000000000000" pitchFamily="18" charset="-128"/>
              </a:rPr>
              <a:t>2024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1A32E09-4916-40BD-B260-271DB8D28B9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7271" y="40720415"/>
            <a:ext cx="5378824" cy="1532825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E160D5E3-BE6D-49C2-9136-D33D15B333A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694" y="40651489"/>
            <a:ext cx="4041682" cy="154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684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1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1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470" userDrawn="1">
          <p15:clr>
            <a:srgbClr val="F26B43"/>
          </p15:clr>
        </p15:guide>
        <p15:guide id="2" pos="95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70F4242-ED8A-4F95-9C30-54A3D183CEF5}"/>
              </a:ext>
            </a:extLst>
          </p:cNvPr>
          <p:cNvGrpSpPr/>
          <p:nvPr/>
        </p:nvGrpSpPr>
        <p:grpSpPr>
          <a:xfrm>
            <a:off x="17632558" y="14405075"/>
            <a:ext cx="6578396" cy="5449331"/>
            <a:chOff x="18385347" y="8699421"/>
            <a:chExt cx="8800000" cy="793010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6069567-63DF-46A3-BF9D-244EEB1BA9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5347" y="8699421"/>
              <a:ext cx="8800000" cy="6223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525">
              <a:extLst>
                <a:ext uri="{FF2B5EF4-FFF2-40B4-BE49-F238E27FC236}">
                  <a16:creationId xmlns:a16="http://schemas.microsoft.com/office/drawing/2014/main" id="{C881D10F-58A5-42C0-A4EE-946C226EA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8465" y="15906241"/>
              <a:ext cx="6433764" cy="723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0919" tIns="59398" rIns="120919" bIns="59398" anchor="b"/>
            <a:lstStyle>
              <a:lvl1pPr defTabSz="4171950">
                <a:spcBef>
                  <a:spcPct val="20000"/>
                </a:spcBef>
                <a:buChar char="•"/>
                <a:defRPr sz="14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4171950">
                <a:spcBef>
                  <a:spcPct val="20000"/>
                </a:spcBef>
                <a:buChar char="–"/>
                <a:defRPr sz="129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4171950">
                <a:spcBef>
                  <a:spcPct val="20000"/>
                </a:spcBef>
                <a:buChar char="•"/>
                <a:defRPr sz="109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4171950">
                <a:spcBef>
                  <a:spcPct val="20000"/>
                </a:spcBef>
                <a:buChar char="–"/>
                <a:defRPr sz="9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171950">
                <a:spcBef>
                  <a:spcPct val="20000"/>
                </a:spcBef>
                <a:buChar char="»"/>
                <a:defRPr sz="9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1719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1719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1719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1719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3000" dirty="0">
                  <a:solidFill>
                    <a:schemeClr val="tx2"/>
                  </a:solidFill>
                  <a:ea typeface="SimSun" panose="02010600030101010101" pitchFamily="2" charset="-122"/>
                </a:rPr>
                <a:t>Fig. 2. The axis of the laser scanner</a:t>
              </a:r>
            </a:p>
          </p:txBody>
        </p:sp>
      </p:grpSp>
      <p:sp>
        <p:nvSpPr>
          <p:cNvPr id="5" name="Rectangle 386">
            <a:extLst>
              <a:ext uri="{FF2B5EF4-FFF2-40B4-BE49-F238E27FC236}">
                <a16:creationId xmlns:a16="http://schemas.microsoft.com/office/drawing/2014/main" id="{CD62749A-36F0-461C-B368-828277C22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6801" y="9321831"/>
            <a:ext cx="11070554" cy="1143365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zh-CN">
              <a:ea typeface="SimSun" panose="02010600030101010101" pitchFamily="2" charset="-122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E235DACB-2FFD-46DE-9585-94F50D0BD18C}"/>
              </a:ext>
            </a:extLst>
          </p:cNvPr>
          <p:cNvGrpSpPr/>
          <p:nvPr/>
        </p:nvGrpSpPr>
        <p:grpSpPr>
          <a:xfrm>
            <a:off x="4403713" y="15715820"/>
            <a:ext cx="6362255" cy="4276665"/>
            <a:chOff x="9375579" y="10324320"/>
            <a:chExt cx="11222356" cy="7639529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66C93441-FED6-4FA3-9E05-A169952320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5579" y="10324320"/>
              <a:ext cx="11222356" cy="62848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ectangle 525">
              <a:extLst>
                <a:ext uri="{FF2B5EF4-FFF2-40B4-BE49-F238E27FC236}">
                  <a16:creationId xmlns:a16="http://schemas.microsoft.com/office/drawing/2014/main" id="{E933CE62-8B5C-4815-8961-E041528E5B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4095" y="17329389"/>
              <a:ext cx="8379988" cy="634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0919" tIns="59398" rIns="120919" bIns="59398" anchor="b"/>
            <a:lstStyle>
              <a:lvl1pPr defTabSz="4171950">
                <a:spcBef>
                  <a:spcPct val="20000"/>
                </a:spcBef>
                <a:buChar char="•"/>
                <a:defRPr sz="14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4171950">
                <a:spcBef>
                  <a:spcPct val="20000"/>
                </a:spcBef>
                <a:buChar char="–"/>
                <a:defRPr sz="129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4171950">
                <a:spcBef>
                  <a:spcPct val="20000"/>
                </a:spcBef>
                <a:buChar char="•"/>
                <a:defRPr sz="109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4171950">
                <a:spcBef>
                  <a:spcPct val="20000"/>
                </a:spcBef>
                <a:buChar char="–"/>
                <a:defRPr sz="9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171950">
                <a:spcBef>
                  <a:spcPct val="20000"/>
                </a:spcBef>
                <a:buChar char="»"/>
                <a:defRPr sz="9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1719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1719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1719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1719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3000" dirty="0">
                  <a:solidFill>
                    <a:schemeClr val="tx2"/>
                  </a:solidFill>
                  <a:ea typeface="SimSun" panose="02010600030101010101" pitchFamily="2" charset="-122"/>
                </a:rPr>
                <a:t>Fig. 1. The overview of the localization algorithm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6E4A2C7-F9D2-43A7-8040-411123510ED3}"/>
              </a:ext>
            </a:extLst>
          </p:cNvPr>
          <p:cNvSpPr txBox="1"/>
          <p:nvPr/>
        </p:nvSpPr>
        <p:spPr>
          <a:xfrm>
            <a:off x="3147588" y="9321831"/>
            <a:ext cx="10769767" cy="574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4400" b="1" dirty="0"/>
              <a:t>Objective</a:t>
            </a:r>
          </a:p>
          <a:p>
            <a:pPr lvl="1"/>
            <a:r>
              <a:rPr lang="en-US" altLang="ko-KR" sz="2300" dirty="0"/>
              <a:t>mobile robot localization in out door environments, such as an uneven terrain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4400" b="1" dirty="0"/>
              <a:t>PROPOSED WIDEBAND PA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3600" b="1" dirty="0"/>
              <a:t>ICP with Roll and Pitch Angle</a:t>
            </a:r>
          </a:p>
          <a:p>
            <a:pPr lvl="2" indent="0"/>
            <a:r>
              <a:rPr lang="en-US" altLang="ko-KR" sz="2300" dirty="0"/>
              <a:t>ICP Algorithm considered the roll and pitch angles of laser scanner (Fig. 2.)</a:t>
            </a:r>
          </a:p>
          <a:p>
            <a:pPr lvl="2" indent="0"/>
            <a:r>
              <a:rPr lang="en-US" altLang="ko-KR" sz="2300" dirty="0"/>
              <a:t>Better performance in uneven outdoor environments</a:t>
            </a:r>
          </a:p>
          <a:p>
            <a:pPr marL="1066800" lvl="1" indent="-457200">
              <a:buFontTx/>
              <a:buChar char="-"/>
            </a:pPr>
            <a:r>
              <a:rPr lang="en-US" altLang="ko-KR" sz="3600" b="1" dirty="0"/>
              <a:t>Constraint of Graph Structure</a:t>
            </a:r>
          </a:p>
          <a:p>
            <a:pPr lvl="2" indent="0"/>
            <a:r>
              <a:rPr lang="en-US" altLang="ko-KR" sz="2300" dirty="0"/>
              <a:t>Constraint for graph structure based SLAM</a:t>
            </a:r>
          </a:p>
          <a:p>
            <a:pPr lvl="2" indent="0"/>
            <a:r>
              <a:rPr lang="en-US" altLang="ko-KR" sz="2300" dirty="0"/>
              <a:t>Valid constraints from the ICP algorithm</a:t>
            </a:r>
          </a:p>
          <a:p>
            <a:pPr lvl="2" indent="0"/>
            <a:r>
              <a:rPr lang="en-US" altLang="ko-KR" sz="2300" dirty="0"/>
              <a:t>Wheeled robot kinematics (In comparison with </a:t>
            </a:r>
            <a:r>
              <a:rPr lang="en-US" altLang="ko-KR" sz="2300" dirty="0" err="1"/>
              <a:t>odometry</a:t>
            </a:r>
            <a:r>
              <a:rPr lang="en-US" altLang="ko-KR" sz="2300" dirty="0"/>
              <a:t>, if the translation of the ICP result is too small or too large, it was also considered an invalid constraint.)</a:t>
            </a:r>
          </a:p>
          <a:p>
            <a:pPr lvl="2" indent="0"/>
            <a:endParaRPr lang="en-US" altLang="ko-KR" sz="2300" dirty="0"/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C6964A63-C34D-46D8-99D1-B98D5253C97A}"/>
              </a:ext>
            </a:extLst>
          </p:cNvPr>
          <p:cNvGrpSpPr/>
          <p:nvPr/>
        </p:nvGrpSpPr>
        <p:grpSpPr>
          <a:xfrm>
            <a:off x="7153417" y="22806083"/>
            <a:ext cx="16204669" cy="7366913"/>
            <a:chOff x="5040125" y="17558373"/>
            <a:chExt cx="13838379" cy="5935655"/>
          </a:xfrm>
        </p:grpSpPr>
        <p:sp>
          <p:nvSpPr>
            <p:cNvPr id="11" name="Rectangle 525">
              <a:extLst>
                <a:ext uri="{FF2B5EF4-FFF2-40B4-BE49-F238E27FC236}">
                  <a16:creationId xmlns:a16="http://schemas.microsoft.com/office/drawing/2014/main" id="{551457DD-7768-4C86-9794-14C3FAE2B9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5065" y="22917322"/>
              <a:ext cx="13228498" cy="576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0919" tIns="59398" rIns="120919" bIns="59398" anchor="b"/>
            <a:lstStyle>
              <a:lvl1pPr defTabSz="4171950">
                <a:spcBef>
                  <a:spcPct val="20000"/>
                </a:spcBef>
                <a:buChar char="•"/>
                <a:defRPr sz="14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4171950">
                <a:spcBef>
                  <a:spcPct val="20000"/>
                </a:spcBef>
                <a:buChar char="–"/>
                <a:defRPr sz="129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4171950">
                <a:spcBef>
                  <a:spcPct val="20000"/>
                </a:spcBef>
                <a:buChar char="•"/>
                <a:defRPr sz="109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4171950">
                <a:spcBef>
                  <a:spcPct val="20000"/>
                </a:spcBef>
                <a:buChar char="–"/>
                <a:defRPr sz="9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171950">
                <a:spcBef>
                  <a:spcPct val="20000"/>
                </a:spcBef>
                <a:buChar char="»"/>
                <a:defRPr sz="9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1719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1719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1719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1719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zh-CN" sz="3000" dirty="0">
                  <a:solidFill>
                    <a:schemeClr val="tx2"/>
                  </a:solidFill>
                  <a:ea typeface="SimSun" panose="02010600030101010101" pitchFamily="2" charset="-122"/>
                </a:rPr>
                <a:t>Fig. 3. Experimental setup (left) experimental environment, (right) sensor system</a:t>
              </a:r>
              <a:endParaRPr lang="en-US" altLang="zh-CN" sz="3000" dirty="0">
                <a:solidFill>
                  <a:schemeClr val="tx2"/>
                </a:solidFill>
                <a:ea typeface="SimSun" panose="02010600030101010101" pitchFamily="2" charset="-122"/>
              </a:endParaRPr>
            </a:p>
          </p:txBody>
        </p:sp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EDDFE36F-27C3-4380-9822-3764327728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40125" y="17558373"/>
              <a:ext cx="13838379" cy="5265334"/>
            </a:xfrm>
            <a:prstGeom prst="rect">
              <a:avLst/>
            </a:prstGeom>
          </p:spPr>
        </p:pic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35A8873C-228C-4654-AAAA-E98796342C41}"/>
              </a:ext>
            </a:extLst>
          </p:cNvPr>
          <p:cNvGrpSpPr/>
          <p:nvPr/>
        </p:nvGrpSpPr>
        <p:grpSpPr>
          <a:xfrm>
            <a:off x="6567716" y="31184405"/>
            <a:ext cx="9969673" cy="7739739"/>
            <a:chOff x="371999" y="31766271"/>
            <a:chExt cx="9969673" cy="7739739"/>
          </a:xfrm>
        </p:grpSpPr>
        <p:sp>
          <p:nvSpPr>
            <p:cNvPr id="14" name="Rectangle 525">
              <a:extLst>
                <a:ext uri="{FF2B5EF4-FFF2-40B4-BE49-F238E27FC236}">
                  <a16:creationId xmlns:a16="http://schemas.microsoft.com/office/drawing/2014/main" id="{6E072EAB-828C-4C5B-AC2C-A74A79A70E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5597" y="38917772"/>
              <a:ext cx="6646631" cy="588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0919" tIns="59398" rIns="120919" bIns="59398" anchor="b"/>
            <a:lstStyle>
              <a:lvl1pPr defTabSz="4171950">
                <a:spcBef>
                  <a:spcPct val="20000"/>
                </a:spcBef>
                <a:buChar char="•"/>
                <a:defRPr sz="14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4171950">
                <a:spcBef>
                  <a:spcPct val="20000"/>
                </a:spcBef>
                <a:buChar char="–"/>
                <a:defRPr sz="129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4171950">
                <a:spcBef>
                  <a:spcPct val="20000"/>
                </a:spcBef>
                <a:buChar char="•"/>
                <a:defRPr sz="109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4171950">
                <a:spcBef>
                  <a:spcPct val="20000"/>
                </a:spcBef>
                <a:buChar char="–"/>
                <a:defRPr sz="9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171950">
                <a:spcBef>
                  <a:spcPct val="20000"/>
                </a:spcBef>
                <a:buChar char="»"/>
                <a:defRPr sz="9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1719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1719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1719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1719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zh-CN" sz="3000" dirty="0">
                  <a:solidFill>
                    <a:schemeClr val="tx2"/>
                  </a:solidFill>
                  <a:ea typeface="SimSun" panose="02010600030101010101" pitchFamily="2" charset="-122"/>
                </a:rPr>
                <a:t>Fig. 5. Experiment results</a:t>
              </a:r>
              <a:endParaRPr lang="en-US" altLang="zh-CN" sz="3000" dirty="0">
                <a:solidFill>
                  <a:schemeClr val="tx2"/>
                </a:solidFill>
                <a:ea typeface="SimSun" panose="02010600030101010101" pitchFamily="2" charset="-122"/>
              </a:endParaRPr>
            </a:p>
          </p:txBody>
        </p: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C2EA0288-22B6-4B73-BF9F-7FD68230CC89}"/>
                </a:ext>
              </a:extLst>
            </p:cNvPr>
            <p:cNvGrpSpPr/>
            <p:nvPr/>
          </p:nvGrpSpPr>
          <p:grpSpPr>
            <a:xfrm>
              <a:off x="371999" y="31766271"/>
              <a:ext cx="9969673" cy="7485380"/>
              <a:chOff x="1905953" y="1428115"/>
              <a:chExt cx="5065762" cy="3852478"/>
            </a:xfrm>
          </p:grpSpPr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id="{094D948B-4214-4DAF-953E-B1D6D1559B7F}"/>
                  </a:ext>
                </a:extLst>
              </p:cNvPr>
              <p:cNvPicPr/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5953" y="1428115"/>
                <a:ext cx="5065762" cy="3852478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17" name="직선 화살표 연결선 16">
                <a:extLst>
                  <a:ext uri="{FF2B5EF4-FFF2-40B4-BE49-F238E27FC236}">
                    <a16:creationId xmlns:a16="http://schemas.microsoft.com/office/drawing/2014/main" id="{B39488CA-98BA-4D69-A060-BDB87E6EABF7}"/>
                  </a:ext>
                </a:extLst>
              </p:cNvPr>
              <p:cNvCxnSpPr/>
              <p:nvPr/>
            </p:nvCxnSpPr>
            <p:spPr>
              <a:xfrm flipV="1">
                <a:off x="4104486" y="4318806"/>
                <a:ext cx="306034" cy="108012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직선 화살표 연결선 17">
                <a:extLst>
                  <a:ext uri="{FF2B5EF4-FFF2-40B4-BE49-F238E27FC236}">
                    <a16:creationId xmlns:a16="http://schemas.microsoft.com/office/drawing/2014/main" id="{418CC7AF-CBDB-49E8-90E2-2550C75B228C}"/>
                  </a:ext>
                </a:extLst>
              </p:cNvPr>
              <p:cNvCxnSpPr/>
              <p:nvPr/>
            </p:nvCxnSpPr>
            <p:spPr>
              <a:xfrm flipH="1">
                <a:off x="3934869" y="3062986"/>
                <a:ext cx="396044" cy="144016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EECCAF8-3B0C-4EB1-A065-BE8D98E797E6}"/>
                  </a:ext>
                </a:extLst>
              </p:cNvPr>
              <p:cNvSpPr txBox="1"/>
              <p:nvPr/>
            </p:nvSpPr>
            <p:spPr>
              <a:xfrm>
                <a:off x="3927014" y="4375847"/>
                <a:ext cx="3600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ko-KR" alt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20ACEBF-34EC-4290-A761-F5AAD59B7D13}"/>
                  </a:ext>
                </a:extLst>
              </p:cNvPr>
              <p:cNvSpPr txBox="1"/>
              <p:nvPr/>
            </p:nvSpPr>
            <p:spPr>
              <a:xfrm>
                <a:off x="4347430" y="2937884"/>
                <a:ext cx="3600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ko-KR" alt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8EC16BA5-504C-4C0F-A4E1-9E8DEF41FEA3}"/>
              </a:ext>
            </a:extLst>
          </p:cNvPr>
          <p:cNvGrpSpPr/>
          <p:nvPr/>
        </p:nvGrpSpPr>
        <p:grpSpPr>
          <a:xfrm>
            <a:off x="15640724" y="31184405"/>
            <a:ext cx="9969673" cy="7739739"/>
            <a:chOff x="9728970" y="31766271"/>
            <a:chExt cx="9969673" cy="7739739"/>
          </a:xfrm>
        </p:grpSpPr>
        <p:pic>
          <p:nvPicPr>
            <p:cNvPr id="22" name="그림 21">
              <a:extLst>
                <a:ext uri="{FF2B5EF4-FFF2-40B4-BE49-F238E27FC236}">
                  <a16:creationId xmlns:a16="http://schemas.microsoft.com/office/drawing/2014/main" id="{0FB4A102-C776-4C53-98C0-E30E4A4A1388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28970" y="31766271"/>
              <a:ext cx="9969673" cy="74853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Rectangle 525">
              <a:extLst>
                <a:ext uri="{FF2B5EF4-FFF2-40B4-BE49-F238E27FC236}">
                  <a16:creationId xmlns:a16="http://schemas.microsoft.com/office/drawing/2014/main" id="{E8676583-F66E-4DF3-AA6F-B7899BB26E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52569" y="38917772"/>
              <a:ext cx="6646631" cy="588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0919" tIns="59398" rIns="120919" bIns="59398" anchor="b"/>
            <a:lstStyle>
              <a:lvl1pPr defTabSz="4171950">
                <a:spcBef>
                  <a:spcPct val="20000"/>
                </a:spcBef>
                <a:buChar char="•"/>
                <a:defRPr sz="14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4171950">
                <a:spcBef>
                  <a:spcPct val="20000"/>
                </a:spcBef>
                <a:buChar char="–"/>
                <a:defRPr sz="129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4171950">
                <a:spcBef>
                  <a:spcPct val="20000"/>
                </a:spcBef>
                <a:buChar char="•"/>
                <a:defRPr sz="109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4171950">
                <a:spcBef>
                  <a:spcPct val="20000"/>
                </a:spcBef>
                <a:buChar char="–"/>
                <a:defRPr sz="9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171950">
                <a:spcBef>
                  <a:spcPct val="20000"/>
                </a:spcBef>
                <a:buChar char="»"/>
                <a:defRPr sz="9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1719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1719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1719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1719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3000" dirty="0">
                  <a:solidFill>
                    <a:schemeClr val="tx2"/>
                  </a:solidFill>
                  <a:ea typeface="SimSun" panose="02010600030101010101" pitchFamily="2" charset="-122"/>
                </a:rPr>
                <a:t>Fig. 6. Section A of Fig. 5</a:t>
              </a:r>
            </a:p>
          </p:txBody>
        </p:sp>
      </p:grpSp>
      <p:sp>
        <p:nvSpPr>
          <p:cNvPr id="24" name="Rectangle 411">
            <a:extLst>
              <a:ext uri="{FF2B5EF4-FFF2-40B4-BE49-F238E27FC236}">
                <a16:creationId xmlns:a16="http://schemas.microsoft.com/office/drawing/2014/main" id="{488E3B94-EF4A-49EA-8C57-7F010289C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2869" y="31147280"/>
            <a:ext cx="19099224" cy="7918638"/>
          </a:xfrm>
          <a:prstGeom prst="rect">
            <a:avLst/>
          </a:prstGeom>
          <a:noFill/>
          <a:ln w="9525">
            <a:solidFill>
              <a:schemeClr val="hlink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zh-CN">
              <a:ea typeface="SimSun" panose="02010600030101010101" pitchFamily="2" charset="-122"/>
            </a:endParaRPr>
          </a:p>
        </p:txBody>
      </p:sp>
      <p:sp>
        <p:nvSpPr>
          <p:cNvPr id="25" name="Rectangle 411">
            <a:extLst>
              <a:ext uri="{FF2B5EF4-FFF2-40B4-BE49-F238E27FC236}">
                <a16:creationId xmlns:a16="http://schemas.microsoft.com/office/drawing/2014/main" id="{8225C057-454B-43FC-BF7E-7C3F877B7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3726" y="22196762"/>
            <a:ext cx="17328422" cy="8585557"/>
          </a:xfrm>
          <a:prstGeom prst="rect">
            <a:avLst/>
          </a:prstGeom>
          <a:noFill/>
          <a:ln w="9525">
            <a:solidFill>
              <a:schemeClr val="hlink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zh-CN">
              <a:ea typeface="SimSun" panose="02010600030101010101" pitchFamily="2" charset="-122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FE0F4BF-6D28-4211-8407-32C0C018A9A5}"/>
              </a:ext>
            </a:extLst>
          </p:cNvPr>
          <p:cNvSpPr txBox="1"/>
          <p:nvPr/>
        </p:nvSpPr>
        <p:spPr>
          <a:xfrm>
            <a:off x="16718519" y="10120267"/>
            <a:ext cx="9381988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4400" b="1" dirty="0"/>
              <a:t>Experiments</a:t>
            </a:r>
          </a:p>
          <a:p>
            <a:pPr marL="1066800" lvl="1" indent="-457200">
              <a:buFontTx/>
              <a:buChar char="-"/>
            </a:pPr>
            <a:r>
              <a:rPr lang="en-US" altLang="ko-KR" sz="3600" b="1" dirty="0"/>
              <a:t>Experimental Setup</a:t>
            </a:r>
          </a:p>
          <a:p>
            <a:pPr lvl="2" indent="0"/>
            <a:r>
              <a:rPr lang="en-US" altLang="zh-CN" sz="2300" dirty="0">
                <a:solidFill>
                  <a:schemeClr val="tx2"/>
                </a:solidFill>
                <a:ea typeface="SimSun" panose="02010600030101010101" pitchFamily="2" charset="-122"/>
              </a:rPr>
              <a:t>Experimental environment size (300m x 440m)</a:t>
            </a:r>
          </a:p>
          <a:p>
            <a:pPr lvl="2" indent="0"/>
            <a:r>
              <a:rPr lang="en-US" altLang="zh-CN" sz="2300" dirty="0">
                <a:solidFill>
                  <a:schemeClr val="tx2"/>
                </a:solidFill>
                <a:ea typeface="SimSun" panose="02010600030101010101" pitchFamily="2" charset="-122"/>
              </a:rPr>
              <a:t>Sensor system (IMU, laser scanner, wheel encoder) (Fig. 3.)</a:t>
            </a:r>
          </a:p>
          <a:p>
            <a:pPr lvl="2" indent="0"/>
            <a:r>
              <a:rPr lang="en-US" altLang="zh-CN" sz="2300" dirty="0">
                <a:solidFill>
                  <a:schemeClr val="tx2"/>
                </a:solidFill>
                <a:ea typeface="SimSun" panose="02010600030101010101" pitchFamily="2" charset="-122"/>
              </a:rPr>
              <a:t>GTSAM (</a:t>
            </a:r>
            <a:r>
              <a:rPr lang="en-US" altLang="zh-CN" sz="2300" dirty="0" err="1">
                <a:solidFill>
                  <a:schemeClr val="tx2"/>
                </a:solidFill>
                <a:ea typeface="SimSun" panose="02010600030101010101" pitchFamily="2" charset="-122"/>
              </a:rPr>
              <a:t>Matlab</a:t>
            </a:r>
            <a:r>
              <a:rPr lang="en-US" altLang="zh-CN" sz="2300" dirty="0">
                <a:solidFill>
                  <a:schemeClr val="tx2"/>
                </a:solidFill>
                <a:ea typeface="SimSun" panose="02010600030101010101" pitchFamily="2" charset="-122"/>
              </a:rPr>
              <a:t> platform based open source)</a:t>
            </a:r>
            <a:endParaRPr lang="en-US" altLang="ko-KR" sz="2300" dirty="0"/>
          </a:p>
          <a:p>
            <a:pPr marL="1066800" lvl="1" indent="-457200">
              <a:buFontTx/>
              <a:buChar char="-"/>
            </a:pPr>
            <a:r>
              <a:rPr lang="en-US" altLang="ko-KR" sz="3600" b="1" dirty="0"/>
              <a:t>Results</a:t>
            </a:r>
          </a:p>
          <a:p>
            <a:pPr lvl="2" indent="0"/>
            <a:r>
              <a:rPr lang="en-US" altLang="ko-KR" sz="2300" dirty="0"/>
              <a:t>The results of ICP without any preprocessing and ICP with the pre-processing considering roll and pitch angles (Fig. 4.)</a:t>
            </a:r>
          </a:p>
          <a:p>
            <a:pPr lvl="2" indent="0"/>
            <a:r>
              <a:rPr lang="en-US" altLang="ko-KR" sz="2300" dirty="0"/>
              <a:t>The overall SLAM results (Fig. 5.)</a:t>
            </a:r>
          </a:p>
          <a:p>
            <a:pPr lvl="2" indent="0"/>
            <a:r>
              <a:rPr lang="en-US" altLang="ko-KR" sz="2300" dirty="0"/>
              <a:t>Enlarged figure in section A and B of Fig. 5. (Fig. 6 and Fig. 7)</a:t>
            </a:r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13916E25-EAE2-4D47-A5A0-3811D34190B4}"/>
              </a:ext>
            </a:extLst>
          </p:cNvPr>
          <p:cNvSpPr txBox="1">
            <a:spLocks noChangeArrowheads="1"/>
          </p:cNvSpPr>
          <p:nvPr/>
        </p:nvSpPr>
        <p:spPr>
          <a:xfrm>
            <a:off x="1912697" y="5957966"/>
            <a:ext cx="26971586" cy="1557111"/>
          </a:xfrm>
          <a:prstGeom prst="rect">
            <a:avLst/>
          </a:prstGeom>
        </p:spPr>
        <p:txBody>
          <a:bodyPr/>
          <a:lstStyle>
            <a:lvl1pPr algn="ctr" defTabSz="4176431" rtl="0" eaLnBrk="1" latinLnBrk="1" hangingPunct="1">
              <a:spcBef>
                <a:spcPct val="0"/>
              </a:spcBef>
              <a:buNone/>
              <a:defRPr sz="20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atinLnBrk="0"/>
            <a:r>
              <a:rPr lang="en-US" altLang="zh-CN" sz="6000" b="1" dirty="0">
                <a:latin typeface="+mn-lt"/>
                <a:ea typeface="SimSun" panose="02010600030101010101" pitchFamily="2" charset="-122"/>
              </a:rPr>
              <a:t>Hedonic Game for Task Allocation in Heterogeneous Multi-Robot Systems</a:t>
            </a:r>
            <a:endParaRPr lang="en-GB" altLang="zh-CN" sz="6000" b="1" dirty="0">
              <a:latin typeface="+mn-lt"/>
              <a:ea typeface="SimSun" panose="02010600030101010101" pitchFamily="2" charset="-122"/>
            </a:endParaRPr>
          </a:p>
        </p:txBody>
      </p:sp>
      <p:sp>
        <p:nvSpPr>
          <p:cNvPr id="28" name="Rectangle 12">
            <a:extLst>
              <a:ext uri="{FF2B5EF4-FFF2-40B4-BE49-F238E27FC236}">
                <a16:creationId xmlns:a16="http://schemas.microsoft.com/office/drawing/2014/main" id="{FAC4FC8B-B76C-4B16-A3B9-BA4B9D871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8142" y="7050602"/>
            <a:ext cx="22865387" cy="69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17456" tIns="208727" rIns="417456" bIns="208727" anchor="ctr"/>
          <a:lstStyle>
            <a:lvl1pPr defTabSz="4171950">
              <a:spcBef>
                <a:spcPct val="20000"/>
              </a:spcBef>
              <a:buChar char="•"/>
              <a:defRPr sz="14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171950">
              <a:spcBef>
                <a:spcPct val="20000"/>
              </a:spcBef>
              <a:buChar char="–"/>
              <a:defRPr sz="12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171950">
              <a:spcBef>
                <a:spcPct val="20000"/>
              </a:spcBef>
              <a:buChar char="•"/>
              <a:defRPr sz="10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171950">
              <a:spcBef>
                <a:spcPct val="20000"/>
              </a:spcBef>
              <a:buChar char="–"/>
              <a:defRPr sz="9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171950">
              <a:spcBef>
                <a:spcPct val="20000"/>
              </a:spcBef>
              <a:buChar char="»"/>
              <a:defRPr sz="9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17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17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17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17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zh-CN" sz="3600" b="1" dirty="0">
                <a:ea typeface="SimSun" panose="02010600030101010101" pitchFamily="2" charset="-122"/>
              </a:rPr>
              <a:t>Kim, </a:t>
            </a:r>
            <a:r>
              <a:rPr lang="en-GB" altLang="zh-CN" sz="3600" b="1" dirty="0" err="1">
                <a:ea typeface="SimSun" panose="02010600030101010101" pitchFamily="2" charset="-122"/>
              </a:rPr>
              <a:t>Hyeongseop</a:t>
            </a:r>
            <a:r>
              <a:rPr lang="en-GB" altLang="zh-CN" sz="3600" b="1" dirty="0">
                <a:ea typeface="SimSun" panose="02010600030101010101" pitchFamily="2" charset="-122"/>
              </a:rPr>
              <a:t>; Jang, </a:t>
            </a:r>
            <a:r>
              <a:rPr lang="en-GB" altLang="zh-CN" sz="3600" b="1" dirty="0" err="1">
                <a:ea typeface="SimSun" panose="02010600030101010101" pitchFamily="2" charset="-122"/>
              </a:rPr>
              <a:t>Inmo</a:t>
            </a:r>
            <a:r>
              <a:rPr lang="en-GB" altLang="zh-CN" sz="3600" b="1" dirty="0">
                <a:ea typeface="SimSun" panose="02010600030101010101" pitchFamily="2" charset="-122"/>
              </a:rPr>
              <a:t>; Oh, </a:t>
            </a:r>
            <a:r>
              <a:rPr lang="en-GB" altLang="zh-CN" sz="3600" b="1" dirty="0" err="1">
                <a:ea typeface="SimSun" panose="02010600030101010101" pitchFamily="2" charset="-122"/>
              </a:rPr>
              <a:t>Hyondong</a:t>
            </a:r>
            <a:r>
              <a:rPr lang="en-GB" altLang="zh-CN" sz="3600" b="1" dirty="0">
                <a:ea typeface="SimSun" panose="02010600030101010101" pitchFamily="2" charset="-122"/>
              </a:rPr>
              <a:t> (UNIST, Korea, South)</a:t>
            </a:r>
            <a:endParaRPr lang="en-GB" altLang="zh-CN" sz="3200" i="1" dirty="0">
              <a:ea typeface="SimSun" panose="02010600030101010101" pitchFamily="2" charset="-122"/>
            </a:endParaRPr>
          </a:p>
        </p:txBody>
      </p:sp>
      <p:sp>
        <p:nvSpPr>
          <p:cNvPr id="30" name="Rectangle 386">
            <a:extLst>
              <a:ext uri="{FF2B5EF4-FFF2-40B4-BE49-F238E27FC236}">
                <a16:creationId xmlns:a16="http://schemas.microsoft.com/office/drawing/2014/main" id="{9F3D003F-A6BD-48C1-ACEF-A3E724C75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99478" y="9351911"/>
            <a:ext cx="11070554" cy="1143365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zh-CN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26579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</TotalTime>
  <Words>262</Words>
  <Application>Microsoft Office PowerPoint</Application>
  <PresentationFormat>사용자 지정</PresentationFormat>
  <Paragraphs>28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DIN</vt:lpstr>
      <vt:lpstr>Times New Roman</vt:lpstr>
      <vt:lpstr>Office 테마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Kim Hyangmi</dc:creator>
  <cp:lastModifiedBy>user</cp:lastModifiedBy>
  <cp:revision>10</cp:revision>
  <dcterms:created xsi:type="dcterms:W3CDTF">2022-06-29T07:45:31Z</dcterms:created>
  <dcterms:modified xsi:type="dcterms:W3CDTF">2024-11-11T06:27:13Z</dcterms:modified>
</cp:coreProperties>
</file>